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377" r:id="rId2"/>
    <p:sldId id="378" r:id="rId3"/>
    <p:sldId id="379" r:id="rId4"/>
    <p:sldId id="380" r:id="rId5"/>
    <p:sldId id="381" r:id="rId6"/>
    <p:sldId id="382" r:id="rId7"/>
    <p:sldId id="383" r:id="rId8"/>
    <p:sldId id="384" r:id="rId9"/>
    <p:sldId id="385" r:id="rId10"/>
    <p:sldId id="386" r:id="rId11"/>
    <p:sldId id="387" r:id="rId12"/>
    <p:sldId id="388" r:id="rId13"/>
    <p:sldId id="389" r:id="rId14"/>
    <p:sldId id="394" r:id="rId15"/>
    <p:sldId id="395" r:id="rId16"/>
    <p:sldId id="396" r:id="rId17"/>
    <p:sldId id="409" r:id="rId18"/>
    <p:sldId id="410" r:id="rId19"/>
    <p:sldId id="411" r:id="rId20"/>
    <p:sldId id="412" r:id="rId21"/>
    <p:sldId id="413" r:id="rId22"/>
    <p:sldId id="414" r:id="rId23"/>
    <p:sldId id="415" r:id="rId24"/>
    <p:sldId id="416" r:id="rId25"/>
    <p:sldId id="417" r:id="rId26"/>
    <p:sldId id="418" r:id="rId27"/>
    <p:sldId id="419" r:id="rId28"/>
    <p:sldId id="420" r:id="rId29"/>
    <p:sldId id="421" r:id="rId30"/>
    <p:sldId id="422" r:id="rId31"/>
    <p:sldId id="423" r:id="rId32"/>
    <p:sldId id="424" r:id="rId33"/>
    <p:sldId id="408" r:id="rId34"/>
    <p:sldId id="397" r:id="rId35"/>
    <p:sldId id="400" r:id="rId36"/>
    <p:sldId id="401" r:id="rId37"/>
    <p:sldId id="402" r:id="rId38"/>
    <p:sldId id="403" r:id="rId39"/>
    <p:sldId id="405" r:id="rId40"/>
    <p:sldId id="406" r:id="rId41"/>
    <p:sldId id="407" r:id="rId42"/>
  </p:sldIdLst>
  <p:sldSz cx="16257588" cy="9144000"/>
  <p:notesSz cx="6858000" cy="9144000"/>
  <p:defaultTextStyle>
    <a:defPPr>
      <a:defRPr lang="en-US"/>
    </a:defPPr>
    <a:lvl1pPr marL="0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1pPr>
    <a:lvl2pPr marL="781583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2pPr>
    <a:lvl3pPr marL="1563167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3pPr>
    <a:lvl4pPr marL="2344750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4pPr>
    <a:lvl5pPr marL="3126334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5pPr>
    <a:lvl6pPr marL="3907917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6pPr>
    <a:lvl7pPr marL="4689500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7pPr>
    <a:lvl8pPr marL="5471084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8pPr>
    <a:lvl9pPr marL="6252667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B02A"/>
    <a:srgbClr val="267A52"/>
    <a:srgbClr val="00673E"/>
    <a:srgbClr val="006643"/>
    <a:srgbClr val="589278"/>
    <a:srgbClr val="7AC1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82" autoAdjust="0"/>
    <p:restoredTop sz="90286" autoAdjust="0"/>
  </p:normalViewPr>
  <p:slideViewPr>
    <p:cSldViewPr snapToGrid="0" snapToObjects="1">
      <p:cViewPr varScale="1">
        <p:scale>
          <a:sx n="47" d="100"/>
          <a:sy n="47" d="100"/>
        </p:scale>
        <p:origin x="1062" y="24"/>
      </p:cViewPr>
      <p:guideLst>
        <p:guide orient="horz" pos="2880"/>
        <p:guide pos="5121"/>
      </p:guideLst>
    </p:cSldViewPr>
  </p:slideViewPr>
  <p:outlineViewPr>
    <p:cViewPr>
      <p:scale>
        <a:sx n="33" d="100"/>
        <a:sy n="33" d="100"/>
      </p:scale>
      <p:origin x="0" y="538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678AF4-5E64-AC4C-BB17-179E924E563F}" type="datetimeFigureOut">
              <a:rPr lang="en-US" smtClean="0"/>
              <a:t>1/3/2022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C6A53-3777-FA4B-999B-678D40C4B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4137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BA0A7F-40AB-B84E-BA8C-8861397EF456}" type="datetimeFigureOut">
              <a:rPr lang="en-US" smtClean="0"/>
              <a:t>1/3/2022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B51CE3-F1EC-6B4D-8B6D-86D363C89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8759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781583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563167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2344750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3126334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3907917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689500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471084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252667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42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730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09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00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591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537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436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696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695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932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42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3846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362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4506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605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50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206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95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9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726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15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79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95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28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22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le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7CC196-060E-C946-9E5C-A1DFF0DF26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26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ople/Conta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829814" y="2405062"/>
            <a:ext cx="2167288" cy="201300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318933" y="3115733"/>
            <a:ext cx="4673448" cy="3554008"/>
          </a:xfrm>
        </p:spPr>
        <p:txBody>
          <a:bodyPr anchor="t"/>
          <a:lstStyle>
            <a:lvl1pPr>
              <a:defRPr sz="2800"/>
            </a:lvl1pPr>
          </a:lstStyle>
          <a:p>
            <a:pPr lvl="0"/>
            <a:r>
              <a:rPr lang="en-CA" dirty="0"/>
              <a:t>Person 1’s description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People and/or Contact Information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3318145" y="2405062"/>
            <a:ext cx="46736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Name 1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3318145" y="6824794"/>
            <a:ext cx="4673600" cy="710539"/>
          </a:xfrm>
        </p:spPr>
        <p:txBody>
          <a:bodyPr anchor="b"/>
          <a:lstStyle>
            <a:lvl1pPr>
              <a:defRPr sz="2100"/>
            </a:lvl1pPr>
          </a:lstStyle>
          <a:p>
            <a:pPr lvl="0"/>
            <a:r>
              <a:rPr lang="en-CA" dirty="0"/>
              <a:t>Person 1’s email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8297171" y="2405062"/>
            <a:ext cx="2167288" cy="201300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10786290" y="3115733"/>
            <a:ext cx="4673448" cy="3554008"/>
          </a:xfrm>
        </p:spPr>
        <p:txBody>
          <a:bodyPr anchor="t"/>
          <a:lstStyle>
            <a:lvl1pPr>
              <a:defRPr sz="2800"/>
            </a:lvl1pPr>
          </a:lstStyle>
          <a:p>
            <a:pPr lvl="0"/>
            <a:r>
              <a:rPr lang="en-CA" dirty="0"/>
              <a:t>Person 2’s description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0785502" y="2405062"/>
            <a:ext cx="46736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Name 2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10785502" y="6824794"/>
            <a:ext cx="4673600" cy="710539"/>
          </a:xfrm>
        </p:spPr>
        <p:txBody>
          <a:bodyPr anchor="b"/>
          <a:lstStyle>
            <a:lvl1pPr>
              <a:defRPr sz="2100"/>
            </a:lvl1pPr>
          </a:lstStyle>
          <a:p>
            <a:pPr lvl="0"/>
            <a:r>
              <a:rPr lang="en-CA" dirty="0"/>
              <a:t>Person 2’s email</a:t>
            </a:r>
          </a:p>
        </p:txBody>
      </p:sp>
      <p:pic>
        <p:nvPicPr>
          <p:cNvPr id="16" name="Picture 15" descr="green-bar.eps">
            <a:extLst>
              <a:ext uri="{FF2B5EF4-FFF2-40B4-BE49-F238E27FC236}">
                <a16:creationId xmlns:a16="http://schemas.microsoft.com/office/drawing/2014/main" id="{63EB3FF2-BAE3-FE49-BE4D-3122F7F54E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F205B07A-6648-734F-B148-586E9FBD2D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FDDFB09-91AF-4C47-B5CF-E1E430D982F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97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Key Point w/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8EEA199-C81E-A549-8964-BA5D6F293C11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1 column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11615780" cy="5130800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14" name="Picture 13" descr="green-bar.eps"/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6" name="Slide Number Placeholder 8"/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800226-79E1-4049-9CCC-5EE0F169DF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D2A2CF-A6FE-2942-9758-91AD0759526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832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Key Point, No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41497EF-504D-5646-B224-6AD4C966C02E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660398"/>
            <a:ext cx="11615780" cy="6874935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2pPr>
              <a:defRPr/>
            </a:lvl2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This is a basic 1-column key point slide with no title.</a:t>
            </a:r>
          </a:p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16" name="Picture 15" descr="green-bar.eps">
            <a:extLst>
              <a:ext uri="{FF2B5EF4-FFF2-40B4-BE49-F238E27FC236}">
                <a16:creationId xmlns:a16="http://schemas.microsoft.com/office/drawing/2014/main" id="{485ACF11-C8A3-E04C-82D1-7DDED121A3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50201519-3898-3A4C-9D34-AB4EC758925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4A20C37-5ED8-BA4E-B834-08A5D5EAC0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E9519BD-6206-1840-8A63-B2837E58EE4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364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Bulk Content w/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99B8C52-4549-FF47-AFF2-EEE89FEF63A5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50F73EEF-C61E-7448-9B30-113D37F315F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768365"/>
            <a:ext cx="10434239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1 column for long content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11615780" cy="513080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8" name="Picture 7" descr="green-bar.eps">
            <a:extLst>
              <a:ext uri="{FF2B5EF4-FFF2-40B4-BE49-F238E27FC236}">
                <a16:creationId xmlns:a16="http://schemas.microsoft.com/office/drawing/2014/main" id="{20A9900C-2C75-A64C-A17C-6171105E5B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210707-0B3A-0E4D-ACBE-2957FDA6B14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6289DB-5AE0-A949-8079-E4CF67414B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51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Bulk Content, No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0DDC5C6-9F6D-694A-B292-91AC0120324D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5BE7696-88A8-B94E-9460-B9C3D6AE243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660398"/>
            <a:ext cx="11615780" cy="6874936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This is a bulk content slide without a title for long content.</a:t>
            </a:r>
          </a:p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7" name="Picture 6" descr="green-bar.eps">
            <a:extLst>
              <a:ext uri="{FF2B5EF4-FFF2-40B4-BE49-F238E27FC236}">
                <a16:creationId xmlns:a16="http://schemas.microsoft.com/office/drawing/2014/main" id="{61F4DBC9-6617-604E-8D69-676F33D984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72816F32-CCC8-0D46-B094-140C3E8CD93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8C4A99-17E2-064E-997B-F383D187D75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197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2 columns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7162458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297170" y="2404534"/>
            <a:ext cx="7147539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8" name="Picture 7" descr="green-bar.eps">
            <a:extLst>
              <a:ext uri="{FF2B5EF4-FFF2-40B4-BE49-F238E27FC236}">
                <a16:creationId xmlns:a16="http://schemas.microsoft.com/office/drawing/2014/main" id="{5C77805F-2E1B-7E4A-9F32-8B3E3A0888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A67CA-D2C6-A642-9A41-94681E24F93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461B0D-74BA-0447-BFEA-E80A68223F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180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Key Point w/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2 columns and subtitles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115732"/>
            <a:ext cx="7162458" cy="4419601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297170" y="3115732"/>
            <a:ext cx="7147539" cy="4419602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3" y="2405062"/>
            <a:ext cx="716245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8297170" y="2405062"/>
            <a:ext cx="7147539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pic>
        <p:nvPicPr>
          <p:cNvPr id="17" name="Picture 16" descr="green-bar.eps">
            <a:extLst>
              <a:ext uri="{FF2B5EF4-FFF2-40B4-BE49-F238E27FC236}">
                <a16:creationId xmlns:a16="http://schemas.microsoft.com/office/drawing/2014/main" id="{4FC318EF-9169-BB45-9B8D-9D01EE287B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900AC72B-BFE5-7047-A693-C6B7870B55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5C2C1B0-CF14-0F44-9371-1B8AEBA52A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226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3 columns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4673339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>
              <a:spcBef>
                <a:spcPts val="1104"/>
              </a:spcBef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2404534"/>
            <a:ext cx="4644000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>
              <a:spcBef>
                <a:spcPts val="1104"/>
              </a:spcBef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2404534"/>
            <a:ext cx="4673448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>
              <a:spcBef>
                <a:spcPts val="1104"/>
              </a:spcBef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9" name="Picture 8" descr="green-bar.eps">
            <a:extLst>
              <a:ext uri="{FF2B5EF4-FFF2-40B4-BE49-F238E27FC236}">
                <a16:creationId xmlns:a16="http://schemas.microsoft.com/office/drawing/2014/main" id="{F2FDDE00-7E19-444D-8A26-EB3F891541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012BAF0E-179A-B449-9796-7742DA779D1B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B58908B-FCB8-B24D-8C8F-5F5FDDEFB2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207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Key Point w/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3 columns and subtitles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115732"/>
            <a:ext cx="4673339" cy="4419601"/>
          </a:xfrm>
        </p:spPr>
        <p:txBody>
          <a:bodyPr/>
          <a:lstStyle>
            <a:lvl1pPr>
              <a:spcBef>
                <a:spcPts val="1600"/>
              </a:spcBef>
              <a:defRPr sz="2800" baseline="0"/>
            </a:lvl1pPr>
            <a:lvl2pPr>
              <a:defRPr sz="2800"/>
            </a:lvl2pPr>
            <a:lvl3pPr marL="2020367" indent="-457200">
              <a:buFont typeface="Wingdings" pitchFamily="2" charset="2"/>
              <a:buChar char="§"/>
              <a:defRPr sz="28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3115732"/>
            <a:ext cx="4644000" cy="4419601"/>
          </a:xfrm>
        </p:spPr>
        <p:txBody>
          <a:bodyPr/>
          <a:lstStyle>
            <a:lvl1pPr>
              <a:spcBef>
                <a:spcPts val="1600"/>
              </a:spcBef>
              <a:defRPr sz="2800" baseline="0"/>
            </a:lvl1pPr>
            <a:lvl2pPr>
              <a:defRPr sz="2800"/>
            </a:lvl2pPr>
            <a:lvl3pPr marL="2020367" indent="-457200">
              <a:buFont typeface="Wingdings" pitchFamily="2" charset="2"/>
              <a:buChar char="§"/>
              <a:defRPr sz="28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3115732"/>
            <a:ext cx="4673448" cy="4419601"/>
          </a:xfrm>
        </p:spPr>
        <p:txBody>
          <a:bodyPr/>
          <a:lstStyle>
            <a:lvl1pPr>
              <a:spcBef>
                <a:spcPts val="1600"/>
              </a:spcBef>
              <a:defRPr sz="2800" baseline="0"/>
            </a:lvl1pPr>
            <a:lvl2pPr>
              <a:defRPr sz="2800"/>
            </a:lvl2pPr>
            <a:lvl3pPr marL="2020367" indent="-457200">
              <a:buFont typeface="Wingdings" pitchFamily="2" charset="2"/>
              <a:buChar char="§"/>
              <a:defRPr sz="28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2405062"/>
            <a:ext cx="46440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107861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pic>
        <p:nvPicPr>
          <p:cNvPr id="19" name="Picture 18" descr="green-bar.eps">
            <a:extLst>
              <a:ext uri="{FF2B5EF4-FFF2-40B4-BE49-F238E27FC236}">
                <a16:creationId xmlns:a16="http://schemas.microsoft.com/office/drawing/2014/main" id="{ADB75CBA-7175-0F41-99C4-A11320D13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B435AE46-8D48-3041-BCF5-289ED0FE7FD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CC4DFB6-0588-064A-A617-7E635A6692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66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oint 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6 columns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4673339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2404534"/>
            <a:ext cx="4644000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2404534"/>
            <a:ext cx="4673448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5130801"/>
            <a:ext cx="4673339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5130801"/>
            <a:ext cx="4644000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786183" y="5130801"/>
            <a:ext cx="4673448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pic>
        <p:nvPicPr>
          <p:cNvPr id="19" name="Picture 18" descr="green-bar.eps">
            <a:extLst>
              <a:ext uri="{FF2B5EF4-FFF2-40B4-BE49-F238E27FC236}">
                <a16:creationId xmlns:a16="http://schemas.microsoft.com/office/drawing/2014/main" id="{878C3C72-C6B1-F941-8DFD-4D16545084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4CC9CD17-5A53-844D-BC07-10E4B7AA27C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D46AE30-F9CD-F741-81EC-6338BB06A11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80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Future Read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433DC9-609F-DD43-A00F-6A5E0989DE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2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3603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oint Key Point w/ 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6 columns and subtitles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115733"/>
            <a:ext cx="4673339" cy="1697938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3115733"/>
            <a:ext cx="4644000" cy="1697938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3115733"/>
            <a:ext cx="4673448" cy="1697938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5858406"/>
            <a:ext cx="4673339" cy="1681532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5858406"/>
            <a:ext cx="4644000" cy="1681532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786183" y="5858406"/>
            <a:ext cx="4673448" cy="1681532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5807945" y="2405062"/>
            <a:ext cx="46440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812883" y="5147735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807945" y="5147735"/>
            <a:ext cx="46440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10786183" y="5147735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pic>
        <p:nvPicPr>
          <p:cNvPr id="26" name="Picture 25" descr="green-bar.eps">
            <a:extLst>
              <a:ext uri="{FF2B5EF4-FFF2-40B4-BE49-F238E27FC236}">
                <a16:creationId xmlns:a16="http://schemas.microsoft.com/office/drawing/2014/main" id="{FCC4D77F-6C6A-6F4B-A950-D5B4204DF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7" name="Slide Number Placeholder 8">
            <a:extLst>
              <a:ext uri="{FF2B5EF4-FFF2-40B4-BE49-F238E27FC236}">
                <a16:creationId xmlns:a16="http://schemas.microsoft.com/office/drawing/2014/main" id="{A2FCCD5B-747A-8C4F-9B76-B65F8A8D20E8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5EC9731-A1BB-C846-859C-58660BC19D9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38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Bulk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2 columns for long content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263153"/>
            <a:ext cx="7162458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297169" y="3263153"/>
            <a:ext cx="7147539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2" y="2405062"/>
            <a:ext cx="7162457" cy="710671"/>
          </a:xfrm>
        </p:spPr>
        <p:txBody>
          <a:bodyPr/>
          <a:lstStyle>
            <a:lvl1pPr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97168" y="2405062"/>
            <a:ext cx="7147539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pic>
        <p:nvPicPr>
          <p:cNvPr id="11" name="Picture 10" descr="green-bar.eps">
            <a:extLst>
              <a:ext uri="{FF2B5EF4-FFF2-40B4-BE49-F238E27FC236}">
                <a16:creationId xmlns:a16="http://schemas.microsoft.com/office/drawing/2014/main" id="{999AF7C8-0E81-FA41-9B39-A041649C7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60EEFCD9-0F09-8D4D-83CD-5AC22078CE6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F4AF296-9251-FA41-846F-8D4E3EAAAA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413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Bulk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3 columns for long content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263153"/>
            <a:ext cx="4660827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786183" y="3263153"/>
            <a:ext cx="4658525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3" y="2405062"/>
            <a:ext cx="4660826" cy="710671"/>
          </a:xfrm>
        </p:spPr>
        <p:txBody>
          <a:bodyPr/>
          <a:lstStyle>
            <a:lvl1pPr>
              <a:lnSpc>
                <a:spcPct val="100000"/>
              </a:lnSpc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2" y="2405062"/>
            <a:ext cx="4658525" cy="710671"/>
          </a:xfrm>
        </p:spPr>
        <p:txBody>
          <a:bodyPr/>
          <a:lstStyle>
            <a:lvl1pPr>
              <a:lnSpc>
                <a:spcPct val="100000"/>
              </a:lnSpc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798531" y="3263153"/>
            <a:ext cx="4662829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798530" y="2405062"/>
            <a:ext cx="4662829" cy="710671"/>
          </a:xfrm>
        </p:spPr>
        <p:txBody>
          <a:bodyPr/>
          <a:lstStyle>
            <a:lvl1pPr>
              <a:lnSpc>
                <a:spcPct val="100000"/>
              </a:lnSpc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pic>
        <p:nvPicPr>
          <p:cNvPr id="13" name="Picture 12" descr="green-bar.eps">
            <a:extLst>
              <a:ext uri="{FF2B5EF4-FFF2-40B4-BE49-F238E27FC236}">
                <a16:creationId xmlns:a16="http://schemas.microsoft.com/office/drawing/2014/main" id="{FDADADAB-0B55-214C-87C3-CA3A3013C8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id="{76DFFD5C-2C85-7D47-B6CA-1EF7E481464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74E91A0-1395-E54D-AB9B-8DAD15DF4D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276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oint Bulk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812882" y="5972486"/>
            <a:ext cx="4673339" cy="158385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0786183" y="5972486"/>
            <a:ext cx="4658525" cy="158385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32" hasCustomPrompt="1"/>
          </p:nvPr>
        </p:nvSpPr>
        <p:spPr>
          <a:xfrm>
            <a:off x="812883" y="5147735"/>
            <a:ext cx="4673338" cy="710671"/>
          </a:xfrm>
        </p:spPr>
        <p:txBody>
          <a:bodyPr/>
          <a:lstStyle>
            <a:lvl1pPr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33" hasCustomPrompt="1"/>
          </p:nvPr>
        </p:nvSpPr>
        <p:spPr>
          <a:xfrm>
            <a:off x="10786182" y="5147735"/>
            <a:ext cx="4658525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807947" y="5972486"/>
            <a:ext cx="4643998" cy="158385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35" hasCustomPrompt="1"/>
          </p:nvPr>
        </p:nvSpPr>
        <p:spPr>
          <a:xfrm>
            <a:off x="5807946" y="5147735"/>
            <a:ext cx="4643998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6 columns for long content.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281082"/>
            <a:ext cx="4673339" cy="155051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786183" y="3281082"/>
            <a:ext cx="4658525" cy="155051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3" y="2405062"/>
            <a:ext cx="4673338" cy="710671"/>
          </a:xfrm>
        </p:spPr>
        <p:txBody>
          <a:bodyPr/>
          <a:lstStyle>
            <a:lvl1pPr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2" y="2405062"/>
            <a:ext cx="4658525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807947" y="3281082"/>
            <a:ext cx="4643998" cy="155051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807946" y="2405062"/>
            <a:ext cx="4643998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pic>
        <p:nvPicPr>
          <p:cNvPr id="19" name="Picture 18" descr="green-bar.eps">
            <a:extLst>
              <a:ext uri="{FF2B5EF4-FFF2-40B4-BE49-F238E27FC236}">
                <a16:creationId xmlns:a16="http://schemas.microsoft.com/office/drawing/2014/main" id="{28FE1AB5-AC7F-AE40-A61A-7F262E3AC2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D2C18550-15E2-EE42-A7EF-E134E10DC12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4B0470-9393-1344-A683-CE3B571CA1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717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Lar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3860800"/>
            <a:ext cx="4660825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3860800"/>
            <a:ext cx="4644000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3860800"/>
            <a:ext cx="4673448" cy="3679138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the number above.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12881" y="2475441"/>
            <a:ext cx="4660826" cy="1226329"/>
          </a:xfrm>
        </p:spPr>
        <p:txBody>
          <a:bodyPr anchor="b"/>
          <a:lstStyle>
            <a:lvl1pPr>
              <a:lnSpc>
                <a:spcPct val="80000"/>
              </a:lnSpc>
              <a:defRPr sz="8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##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807945" y="2475441"/>
            <a:ext cx="4643999" cy="1226329"/>
          </a:xfrm>
        </p:spPr>
        <p:txBody>
          <a:bodyPr anchor="b"/>
          <a:lstStyle>
            <a:lvl1pPr>
              <a:lnSpc>
                <a:spcPct val="80000"/>
              </a:lnSpc>
              <a:defRPr sz="8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##%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3" y="2475441"/>
            <a:ext cx="4673448" cy="1226329"/>
          </a:xfrm>
        </p:spPr>
        <p:txBody>
          <a:bodyPr anchor="b"/>
          <a:lstStyle>
            <a:lvl1pPr>
              <a:lnSpc>
                <a:spcPct val="80000"/>
              </a:lnSpc>
              <a:defRPr sz="8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#,###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numbers slide for short numbers</a:t>
            </a:r>
            <a:endParaRPr lang="en-US" dirty="0"/>
          </a:p>
        </p:txBody>
      </p:sp>
      <p:pic>
        <p:nvPicPr>
          <p:cNvPr id="12" name="Picture 11" descr="green-bar.eps">
            <a:extLst>
              <a:ext uri="{FF2B5EF4-FFF2-40B4-BE49-F238E27FC236}">
                <a16:creationId xmlns:a16="http://schemas.microsoft.com/office/drawing/2014/main" id="{25E7D01D-D1CF-3346-961A-491CD68E68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C2F1051B-9E90-884E-B29B-99E40CEA5DD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B5F8EC9-B05A-8E4C-9ABD-3DD7BFF5B3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428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Mediu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12881" y="2441575"/>
            <a:ext cx="4660825" cy="1260195"/>
          </a:xfrm>
        </p:spPr>
        <p:txBody>
          <a:bodyPr anchor="ctr"/>
          <a:lstStyle>
            <a:lvl1pPr>
              <a:lnSpc>
                <a:spcPct val="8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$##,###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807945" y="2475441"/>
            <a:ext cx="4643999" cy="1226329"/>
          </a:xfrm>
        </p:spPr>
        <p:txBody>
          <a:bodyPr anchor="ctr"/>
          <a:lstStyle>
            <a:lvl1pPr>
              <a:lnSpc>
                <a:spcPct val="8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#,####%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3" y="2475441"/>
            <a:ext cx="4673448" cy="1226329"/>
          </a:xfrm>
        </p:spPr>
        <p:txBody>
          <a:bodyPr anchor="ctr"/>
          <a:lstStyle>
            <a:lvl1pPr>
              <a:lnSpc>
                <a:spcPct val="8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#,###,####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numbers slide for long numbers</a:t>
            </a:r>
            <a:endParaRPr lang="en-US" dirty="0"/>
          </a:p>
        </p:txBody>
      </p:sp>
      <p:pic>
        <p:nvPicPr>
          <p:cNvPr id="12" name="Picture 11" descr="green-bar.eps">
            <a:extLst>
              <a:ext uri="{FF2B5EF4-FFF2-40B4-BE49-F238E27FC236}">
                <a16:creationId xmlns:a16="http://schemas.microsoft.com/office/drawing/2014/main" id="{661C218B-EA66-4D4A-A696-E02171FD4C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2A0B311D-AC46-0149-9182-30954973D35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83D25A2-74ED-854F-8269-E9851244D3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03EBC2BC-912A-144C-9948-7F5C6D4BCD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2883" y="3860800"/>
            <a:ext cx="4660824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E410635-2E13-4045-8D35-6D46D6B8C58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3860800"/>
            <a:ext cx="4643999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86E96E0E-619C-4F45-8CF2-5B29EAE871E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3860800"/>
            <a:ext cx="4673448" cy="3679138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the number above.</a:t>
            </a:r>
          </a:p>
        </p:txBody>
      </p:sp>
    </p:spTree>
    <p:extLst>
      <p:ext uri="{BB962C8B-B14F-4D97-AF65-F5344CB8AC3E}">
        <p14:creationId xmlns:p14="http://schemas.microsoft.com/office/powerpoint/2010/main" val="35336079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 with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4538133"/>
            <a:ext cx="4673339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4538133"/>
            <a:ext cx="4644000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4538133"/>
            <a:ext cx="4673448" cy="3001805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This is a key point slide with icons to illustrate points.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2270120" y="2454806"/>
            <a:ext cx="1755775" cy="1755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3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2715616" y="2900693"/>
            <a:ext cx="864783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4" name="Oval 13"/>
          <p:cNvSpPr/>
          <p:nvPr userDrawn="1"/>
        </p:nvSpPr>
        <p:spPr>
          <a:xfrm>
            <a:off x="7207036" y="2454806"/>
            <a:ext cx="1755775" cy="1755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icture Placeholder 3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7652532" y="2900693"/>
            <a:ext cx="864782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6" name="Oval 15"/>
          <p:cNvSpPr/>
          <p:nvPr userDrawn="1"/>
        </p:nvSpPr>
        <p:spPr>
          <a:xfrm>
            <a:off x="12143953" y="2454806"/>
            <a:ext cx="1755775" cy="1755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3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12589840" y="2900693"/>
            <a:ext cx="864000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21" name="Picture 20" descr="green-bar.eps">
            <a:extLst>
              <a:ext uri="{FF2B5EF4-FFF2-40B4-BE49-F238E27FC236}">
                <a16:creationId xmlns:a16="http://schemas.microsoft.com/office/drawing/2014/main" id="{D08DC562-D188-B043-97E1-00A21B6B7B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id="{83B3887E-0FBE-4745-83EE-671CDD748B7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B761DAC-6B3A-C647-A914-489FF51B58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47CED48-AA47-2242-A171-515EB31D4E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8024100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Tip: Icons can be found at the end of the presentation.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315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 with Icons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4538133"/>
            <a:ext cx="4673339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4538133"/>
            <a:ext cx="4644000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4538133"/>
            <a:ext cx="4673448" cy="3001805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This is a key point slide with icons to illustrate points.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2270120" y="2454806"/>
            <a:ext cx="1755775" cy="1755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3" name="Picture Placeholder 3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2715616" y="2900693"/>
            <a:ext cx="864783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4" name="Oval 13"/>
          <p:cNvSpPr/>
          <p:nvPr userDrawn="1"/>
        </p:nvSpPr>
        <p:spPr>
          <a:xfrm>
            <a:off x="7207036" y="2454806"/>
            <a:ext cx="1755775" cy="1755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5" name="Picture Placeholder 3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7652532" y="2900693"/>
            <a:ext cx="864782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6" name="Oval 15"/>
          <p:cNvSpPr/>
          <p:nvPr userDrawn="1"/>
        </p:nvSpPr>
        <p:spPr>
          <a:xfrm>
            <a:off x="12143953" y="2454806"/>
            <a:ext cx="1755775" cy="1755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7" name="Picture Placeholder 3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12589840" y="2900693"/>
            <a:ext cx="864000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21" name="Picture 20" descr="green-bar.eps">
            <a:extLst>
              <a:ext uri="{FF2B5EF4-FFF2-40B4-BE49-F238E27FC236}">
                <a16:creationId xmlns:a16="http://schemas.microsoft.com/office/drawing/2014/main" id="{D08DC562-D188-B043-97E1-00A21B6B7B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id="{83B3887E-0FBE-4745-83EE-671CDD748B7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B761DAC-6B3A-C647-A914-489FF51B58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4DBEE48E-EDA7-2242-9888-6B872D27D4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8024100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Tip: Icons can be found at the end of the presentation.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3354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3287077" y="829734"/>
            <a:ext cx="9683434" cy="750146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this icon to insert a video</a:t>
            </a:r>
          </a:p>
        </p:txBody>
      </p:sp>
    </p:spTree>
    <p:extLst>
      <p:ext uri="{BB962C8B-B14F-4D97-AF65-F5344CB8AC3E}">
        <p14:creationId xmlns:p14="http://schemas.microsoft.com/office/powerpoint/2010/main" val="18803090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V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805366" y="838200"/>
            <a:ext cx="14646856" cy="7467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2787076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Enter an impressive </a:t>
            </a:r>
            <a:br>
              <a:rPr lang="en-CA" dirty="0"/>
            </a:br>
            <a:r>
              <a:rPr lang="en-CA" dirty="0"/>
              <a:t>statistic or fact.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2125170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287077" y="6561978"/>
            <a:ext cx="9683434" cy="388804"/>
          </a:xfrm>
        </p:spPr>
        <p:txBody>
          <a:bodyPr anchor="ctr"/>
          <a:lstStyle>
            <a:lvl1pPr algn="ct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370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Founda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8AF60A-41A6-BB49-AF53-170637E2F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32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V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2787076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Enter an impressive </a:t>
            </a:r>
            <a:br>
              <a:rPr lang="en-CA" dirty="0"/>
            </a:br>
            <a:r>
              <a:rPr lang="en-CA" dirty="0"/>
              <a:t>statistic or fact.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2125170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287077" y="6561978"/>
            <a:ext cx="9683434" cy="388804"/>
          </a:xfrm>
        </p:spPr>
        <p:txBody>
          <a:bodyPr anchor="ctr"/>
          <a:lstStyle>
            <a:lvl1pPr algn="ctr"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2353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- Add Illustra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1313874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Enter an impressive statistic or fact. Highlight a number or key word by making it bold.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651968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924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- Add Illustration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1313874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Enter an impressive statistic or fact. Highlight a number or key word by making it bold.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651968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6990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- Lar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980794" y="2552251"/>
            <a:ext cx="10296000" cy="4039500"/>
          </a:xfr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lIns="324000" tIns="1080000" rIns="324000" bIns="1080000"/>
          <a:lstStyle>
            <a:lvl1pPr algn="ctr">
              <a:lnSpc>
                <a:spcPct val="90000"/>
              </a:lnSpc>
              <a:defRPr sz="800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$#,###,###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301893" y="3012628"/>
            <a:ext cx="9653802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301893" y="5643918"/>
            <a:ext cx="9653802" cy="388804"/>
          </a:xfrm>
        </p:spPr>
        <p:txBody>
          <a:bodyPr anchor="ctr"/>
          <a:lstStyle>
            <a:lvl1pPr algn="ctr"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1965B152-D01A-1C4B-9BBB-9DB81CFF20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711" y="8497455"/>
            <a:ext cx="14385473" cy="486834"/>
          </a:xfrm>
        </p:spPr>
        <p:txBody>
          <a:bodyPr anchor="ctr"/>
          <a:lstStyle>
            <a:lvl1pPr>
              <a:defRPr sz="1800" i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To insert a high-quality background image, right click, select “Format Background”, “Picture Fill” and choose your image.</a:t>
            </a:r>
          </a:p>
        </p:txBody>
      </p:sp>
    </p:spTree>
    <p:extLst>
      <p:ext uri="{BB962C8B-B14F-4D97-AF65-F5344CB8AC3E}">
        <p14:creationId xmlns:p14="http://schemas.microsoft.com/office/powerpoint/2010/main" val="8121046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Quotes or Stat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134290" y="2552251"/>
            <a:ext cx="5675526" cy="4039500"/>
          </a:xfr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lIns="324000" tIns="1080000" rIns="324000" bIns="1080000"/>
          <a:lstStyle>
            <a:lvl1pPr algn="ctr">
              <a:lnSpc>
                <a:spcPct val="9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$#,###,###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512351" y="3027868"/>
            <a:ext cx="4919405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512351" y="5702027"/>
            <a:ext cx="4919405" cy="388804"/>
          </a:xfrm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84F0ECD-C2EB-364E-826B-0EFCC87CAF6B}"/>
              </a:ext>
            </a:extLst>
          </p:cNvPr>
          <p:cNvSpPr txBox="1">
            <a:spLocks/>
          </p:cNvSpPr>
          <p:nvPr userDrawn="1"/>
        </p:nvSpPr>
        <p:spPr>
          <a:xfrm>
            <a:off x="8458890" y="2552251"/>
            <a:ext cx="5675526" cy="4039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vert="horz" lIns="324000" tIns="1080000" rIns="324000" bIns="1080000" rtlCol="0" anchor="ctr">
            <a:noAutofit/>
          </a:bodyPr>
          <a:lstStyle>
            <a:lvl1pPr algn="ctr" defTabSz="781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/>
              <a:t>$#,###,###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77FBAB-0FE4-CC48-B529-9971D0BE7E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836951" y="3027868"/>
            <a:ext cx="4919405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421191CD-852C-2047-99FD-E88980A67D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36951" y="5702027"/>
            <a:ext cx="4919405" cy="388804"/>
          </a:xfrm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E7F9D59F-EA0B-5140-A4C4-5C2C5075D2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711" y="8497455"/>
            <a:ext cx="14385473" cy="486834"/>
          </a:xfrm>
        </p:spPr>
        <p:txBody>
          <a:bodyPr anchor="ctr"/>
          <a:lstStyle>
            <a:lvl1pPr>
              <a:defRPr sz="1800" i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To insert a high-quality background image, right click, select “Format Background”, “Picture Fill” and choose your image.</a:t>
            </a:r>
          </a:p>
        </p:txBody>
      </p:sp>
    </p:spTree>
    <p:extLst>
      <p:ext uri="{BB962C8B-B14F-4D97-AF65-F5344CB8AC3E}">
        <p14:creationId xmlns:p14="http://schemas.microsoft.com/office/powerpoint/2010/main" val="20771526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Quotes or Stat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945570" y="2552251"/>
            <a:ext cx="4540830" cy="4039500"/>
          </a:xfr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lIns="324000" tIns="1080000" rIns="324000" bIns="1080000"/>
          <a:lstStyle>
            <a:lvl1pPr algn="ctr">
              <a:lnSpc>
                <a:spcPct val="90000"/>
              </a:lnSpc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$#,###,###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323632" y="3027868"/>
            <a:ext cx="3806098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1302240" y="5704294"/>
            <a:ext cx="3827489" cy="388804"/>
          </a:xfrm>
        </p:spPr>
        <p:txBody>
          <a:bodyPr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C1DF821-41D8-9A43-B202-A1AC3741F9B6}"/>
              </a:ext>
            </a:extLst>
          </p:cNvPr>
          <p:cNvSpPr txBox="1">
            <a:spLocks/>
          </p:cNvSpPr>
          <p:nvPr userDrawn="1"/>
        </p:nvSpPr>
        <p:spPr>
          <a:xfrm>
            <a:off x="5864462" y="2552251"/>
            <a:ext cx="4540830" cy="4039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vert="horz" lIns="324000" tIns="1080000" rIns="324000" bIns="1080000" rtlCol="0" anchor="ctr">
            <a:noAutofit/>
          </a:bodyPr>
          <a:lstStyle>
            <a:lvl1pPr algn="ctr" defTabSz="781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/>
              <a:t>$#,###,###</a:t>
            </a:r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75B87D8C-8654-9640-A3D3-428F28F687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42524" y="3027868"/>
            <a:ext cx="3806098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9A260049-866F-BB4B-9C07-1D1B313A8B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21132" y="5704294"/>
            <a:ext cx="3827489" cy="388804"/>
          </a:xfrm>
        </p:spPr>
        <p:txBody>
          <a:bodyPr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C6BCED1-E891-C345-8A14-F9A0F86B3394}"/>
              </a:ext>
            </a:extLst>
          </p:cNvPr>
          <p:cNvSpPr txBox="1">
            <a:spLocks/>
          </p:cNvSpPr>
          <p:nvPr userDrawn="1"/>
        </p:nvSpPr>
        <p:spPr>
          <a:xfrm>
            <a:off x="10783354" y="2552251"/>
            <a:ext cx="4540830" cy="4039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vert="horz" lIns="324000" tIns="1080000" rIns="324000" bIns="1080000" rtlCol="0" anchor="ctr">
            <a:noAutofit/>
          </a:bodyPr>
          <a:lstStyle>
            <a:lvl1pPr algn="ctr" defTabSz="781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/>
              <a:t>$#,###,###</a:t>
            </a:r>
            <a:endParaRPr lang="en-US" dirty="0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75ADEC7D-6148-5240-899B-0393590B8C6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161416" y="3027868"/>
            <a:ext cx="3806098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3D1D7E-7FEC-8B4D-87F3-735BFE626D5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140024" y="5704294"/>
            <a:ext cx="3827489" cy="388804"/>
          </a:xfrm>
        </p:spPr>
        <p:txBody>
          <a:bodyPr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7A712EB-9EC2-9A4B-A49A-A88A435999B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711" y="8497455"/>
            <a:ext cx="14385473" cy="486834"/>
          </a:xfrm>
        </p:spPr>
        <p:txBody>
          <a:bodyPr anchor="ctr"/>
          <a:lstStyle>
            <a:lvl1pPr>
              <a:defRPr sz="1800" i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To insert a high-quality background image, right click, select “Format Background”, “Picture Fill” and choose your image.</a:t>
            </a:r>
          </a:p>
        </p:txBody>
      </p:sp>
    </p:spTree>
    <p:extLst>
      <p:ext uri="{BB962C8B-B14F-4D97-AF65-F5344CB8AC3E}">
        <p14:creationId xmlns:p14="http://schemas.microsoft.com/office/powerpoint/2010/main" val="1994677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-Aligned Image with Text +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7484181" cy="5130800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</a:t>
            </a:r>
          </a:p>
          <a:p>
            <a:pPr lvl="0"/>
            <a:r>
              <a:rPr lang="en-CA" dirty="0"/>
              <a:t>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7484182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slide with a right-aligned image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9346896" y="0"/>
            <a:ext cx="6910691" cy="9144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11228551" y="7552975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B25032EA-09AB-6443-9E9B-4AA40EC066F1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347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-Aligned Image with Text +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2FA0F771-B34B-A449-9CCE-B7B65D7454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2380" y="768365"/>
            <a:ext cx="7484182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slide with a left-aligned image</a:t>
            </a:r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B00FDF1-C5E7-A547-BFBF-CFFC7147FAC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92381" y="2404534"/>
            <a:ext cx="7484181" cy="5130800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</a:t>
            </a:r>
          </a:p>
          <a:p>
            <a:pPr lvl="0"/>
            <a:r>
              <a:rPr lang="en-CA" dirty="0"/>
              <a:t>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0025B528-57CF-6E4E-B4EA-A1E84904FF7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910691" cy="9144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4719CEA-644A-5C4F-AF21-AC48B529E9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1655" y="7552975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3DDE7EC7-7720-034F-A499-E1FC342F64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92380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950A6328-D96A-1E4F-A63C-28564DBB0953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90500" dist="50800" dir="5400000" algn="ctr" rotWithShape="0">
                    <a:schemeClr val="accent6"/>
                  </a:outerShdw>
                </a:effectLst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54599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Frame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186" y="0"/>
            <a:ext cx="16256402" cy="9144000"/>
          </a:xfrm>
        </p:spPr>
        <p:txBody>
          <a:bodyPr/>
          <a:lstStyle>
            <a:lvl1pPr marL="0" indent="0">
              <a:buNone/>
              <a:defRPr sz="4000" baseline="0"/>
            </a:lvl1pPr>
            <a:lvl2pPr marL="781583" indent="0">
              <a:buNone/>
              <a:defRPr sz="4800"/>
            </a:lvl2pPr>
            <a:lvl3pPr marL="1563167" indent="0">
              <a:buNone/>
              <a:defRPr sz="4100"/>
            </a:lvl3pPr>
            <a:lvl4pPr marL="2344750" indent="0">
              <a:buNone/>
              <a:defRPr sz="3400"/>
            </a:lvl4pPr>
            <a:lvl5pPr marL="3126334" indent="0">
              <a:buNone/>
              <a:defRPr sz="3400"/>
            </a:lvl5pPr>
            <a:lvl6pPr marL="3907917" indent="0">
              <a:buNone/>
              <a:defRPr sz="3400"/>
            </a:lvl6pPr>
            <a:lvl7pPr marL="4689500" indent="0">
              <a:buNone/>
              <a:defRPr sz="3400"/>
            </a:lvl7pPr>
            <a:lvl8pPr marL="5471084" indent="0">
              <a:buNone/>
              <a:defRPr sz="3400"/>
            </a:lvl8pPr>
            <a:lvl9pPr marL="6252667" indent="0">
              <a:buNone/>
              <a:defRPr sz="3400"/>
            </a:lvl9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26BAF3DF-8C60-744C-9875-A2DDB0E7B2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80231" y="7552975"/>
            <a:ext cx="737735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E13BE4A3-6693-0C44-9A5F-DCD4629FAF2D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90500" dist="50800" dir="5400000" algn="ctr" rotWithShape="0">
                    <a:schemeClr val="accent6"/>
                  </a:outerShdw>
                </a:effectLst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5853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210410" y="847319"/>
            <a:ext cx="7144877" cy="6696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829707" y="847319"/>
            <a:ext cx="7145633" cy="6696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E68C47B-F40A-D749-BA8A-BE15742386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46303" y="6294809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93DE2794-D63E-6345-97E4-20E48F83FE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337399" y="6294809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A4BA4F2-F909-BE49-91F7-2D1B976AED87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3C4BED5-F02F-A542-BCEF-50A2662CAD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62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IDEAWORK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5173A6-0ABD-EC48-A0BF-4B89788431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7817" y="816563"/>
            <a:ext cx="3771900" cy="79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710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Descri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829707" y="829734"/>
            <a:ext cx="11598955" cy="6696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16A0F2-11C2-3D49-8F3E-AAAABDA9557A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001CE34A-094D-6845-9103-C540E60A9A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99625" y="6294809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492E8-43A9-2E41-8001-87E177A778F2}"/>
              </a:ext>
            </a:extLst>
          </p:cNvPr>
          <p:cNvSpPr/>
          <p:nvPr userDrawn="1"/>
        </p:nvSpPr>
        <p:spPr>
          <a:xfrm>
            <a:off x="13106428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C5D5D1F-CBDF-2241-A62B-13C551558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51048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2BF134A-80E9-EC4D-BD4C-08F14EE359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2200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+ Title and Descri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49FF189-D254-354B-B9E8-4DB4699D081A}"/>
              </a:ext>
            </a:extLst>
          </p:cNvPr>
          <p:cNvSpPr/>
          <p:nvPr userDrawn="1"/>
        </p:nvSpPr>
        <p:spPr>
          <a:xfrm>
            <a:off x="13106428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1D7017C-A13A-3D40-AC90-31BF01FC15E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51048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829708" y="2404534"/>
            <a:ext cx="9459088" cy="5121200"/>
          </a:xfrm>
        </p:spPr>
        <p:txBody>
          <a:bodyPr/>
          <a:lstStyle/>
          <a:p>
            <a:r>
              <a:rPr lang="en-US" dirty="0"/>
              <a:t>Click on the icon to insert a graphic.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graphic slide with a title and optional annotation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7CF2C8-2C4D-F84B-ADC8-6602C0D57B3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FA5659BC-24E4-8844-ADAE-DA7249D0C5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30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r Ch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chart or table slide with optional annotation</a:t>
            </a:r>
            <a:endParaRPr lang="en-US" dirty="0"/>
          </a:p>
        </p:txBody>
      </p:sp>
      <p:sp>
        <p:nvSpPr>
          <p:cNvPr id="17" name="Table Placeholder 3"/>
          <p:cNvSpPr>
            <a:spLocks noGrp="1"/>
          </p:cNvSpPr>
          <p:nvPr>
            <p:ph type="tbl" sz="quarter" idx="20" hasCustomPrompt="1"/>
          </p:nvPr>
        </p:nvSpPr>
        <p:spPr>
          <a:xfrm>
            <a:off x="812800" y="2405063"/>
            <a:ext cx="9475788" cy="512127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table or select “Insert” ➝ “Chart” from the menu bar to choose a stylized chart.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D1272B-C9AF-8444-8332-AE8FC5DEFDB4}"/>
              </a:ext>
            </a:extLst>
          </p:cNvPr>
          <p:cNvSpPr/>
          <p:nvPr userDrawn="1"/>
        </p:nvSpPr>
        <p:spPr>
          <a:xfrm>
            <a:off x="13106428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5A7117C-5B58-1B45-8D83-D1BB793AF3A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351048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27478ECE-6837-EF44-BB21-71529ACDC70C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0ACA93D-E602-DE40-9F7D-78FE14C392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information credit or additional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0234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DF4B205-D8E9-D548-B10E-F9A821BC13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69400" y="1448943"/>
            <a:ext cx="918788" cy="56380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48421" y="3734724"/>
            <a:ext cx="10360746" cy="2202092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4000" baseline="0">
                <a:solidFill>
                  <a:schemeClr val="accent5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Questions? Place a contact prompt message and your email here.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20943" y="2737557"/>
            <a:ext cx="9615704" cy="1018079"/>
          </a:xfrm>
        </p:spPr>
        <p:txBody>
          <a:bodyPr anchor="b"/>
          <a:lstStyle>
            <a:lvl1pPr algn="ctr"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Thank you message</a:t>
            </a:r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B353F63-F63D-784B-B247-AB8894BFB4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27357" y="5953749"/>
            <a:ext cx="7802874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 algn="ctr"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 err="1"/>
              <a:t>www.mohawkcollege.ca</a:t>
            </a:r>
            <a:r>
              <a:rPr lang="en-CA" dirty="0"/>
              <a:t>/</a:t>
            </a:r>
            <a:r>
              <a:rPr lang="en-CA" dirty="0" err="1"/>
              <a:t>relevantURL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50834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een-bar.eps">
            <a:extLst>
              <a:ext uri="{FF2B5EF4-FFF2-40B4-BE49-F238E27FC236}">
                <a16:creationId xmlns:a16="http://schemas.microsoft.com/office/drawing/2014/main" id="{1B0252D6-F708-0345-838E-8128E6C60E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C3BEA5DD-9FFA-9748-ADB6-2BEF08E12A0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0DC9FE-ED3A-6843-9789-3C03EC70A9B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360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Colle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499510-2B45-E647-80FC-C12C02A2C3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8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Future Read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49921E-EBF0-804D-A55B-74084FB0A0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2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623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Founda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F0E11F-2B27-9D41-BA2D-E484EB69C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44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IDEAWORK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6494BE-4088-234B-90C2-8D755C10EE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7817" y="816563"/>
            <a:ext cx="3771900" cy="79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/Conta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2469172" y="2404534"/>
            <a:ext cx="4633424" cy="4303580"/>
          </a:xfrm>
        </p:spPr>
        <p:txBody>
          <a:bodyPr/>
          <a:lstStyle/>
          <a:p>
            <a:r>
              <a:rPr lang="en-US" dirty="0"/>
              <a:t>Photo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7430477" y="3115733"/>
            <a:ext cx="6243690" cy="2881182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en-CA" dirty="0"/>
              <a:t>Person’s description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Person and/or Contact Information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7429688" y="2405062"/>
            <a:ext cx="6243893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Person’s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7429688" y="5997575"/>
            <a:ext cx="6243893" cy="710539"/>
          </a:xfrm>
        </p:spPr>
        <p:txBody>
          <a:bodyPr anchor="b"/>
          <a:lstStyle>
            <a:lvl1pPr>
              <a:defRPr sz="2100"/>
            </a:lvl1pPr>
          </a:lstStyle>
          <a:p>
            <a:pPr lvl="0"/>
            <a:r>
              <a:rPr lang="en-CA" dirty="0"/>
              <a:t>Person’s email</a:t>
            </a:r>
          </a:p>
        </p:txBody>
      </p:sp>
      <p:pic>
        <p:nvPicPr>
          <p:cNvPr id="9" name="Picture 8" descr="green-bar.eps">
            <a:extLst>
              <a:ext uri="{FF2B5EF4-FFF2-40B4-BE49-F238E27FC236}">
                <a16:creationId xmlns:a16="http://schemas.microsoft.com/office/drawing/2014/main" id="{A57FA599-400B-034A-970C-CD34B7C901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EC297452-5309-F443-A021-963AF39151E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C4D48F-7713-9841-A2FD-8064A3C3D9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270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80" y="666518"/>
            <a:ext cx="14631829" cy="146708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80" y="2133600"/>
            <a:ext cx="14631829" cy="52045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First level</a:t>
            </a:r>
          </a:p>
          <a:p>
            <a:pPr lvl="2"/>
            <a:r>
              <a:rPr lang="en-CA" dirty="0"/>
              <a:t>Second level</a:t>
            </a:r>
          </a:p>
          <a:p>
            <a:pPr lvl="3"/>
            <a:r>
              <a:rPr lang="en-CA" dirty="0"/>
              <a:t>Third Level</a:t>
            </a:r>
          </a:p>
          <a:p>
            <a:pPr lvl="0"/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80" y="8475135"/>
            <a:ext cx="1180185" cy="48683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1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24084-422A-4246-8522-ECCBA4948A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788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5" r:id="rId2"/>
    <p:sldLayoutId id="2147483706" r:id="rId3"/>
    <p:sldLayoutId id="2147483707" r:id="rId4"/>
    <p:sldLayoutId id="2147483651" r:id="rId5"/>
    <p:sldLayoutId id="2147483708" r:id="rId6"/>
    <p:sldLayoutId id="2147483709" r:id="rId7"/>
    <p:sldLayoutId id="2147483710" r:id="rId8"/>
    <p:sldLayoutId id="2147483679" r:id="rId9"/>
    <p:sldLayoutId id="2147483686" r:id="rId10"/>
    <p:sldLayoutId id="2147483650" r:id="rId11"/>
    <p:sldLayoutId id="2147483693" r:id="rId12"/>
    <p:sldLayoutId id="2147483692" r:id="rId13"/>
    <p:sldLayoutId id="2147483694" r:id="rId14"/>
    <p:sldLayoutId id="2147483685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5" r:id="rId21"/>
    <p:sldLayoutId id="2147483696" r:id="rId22"/>
    <p:sldLayoutId id="2147483697" r:id="rId23"/>
    <p:sldLayoutId id="2147483677" r:id="rId24"/>
    <p:sldLayoutId id="2147483698" r:id="rId25"/>
    <p:sldLayoutId id="2147483699" r:id="rId26"/>
    <p:sldLayoutId id="2147483704" r:id="rId27"/>
    <p:sldLayoutId id="2147483682" r:id="rId28"/>
    <p:sldLayoutId id="2147483654" r:id="rId29"/>
    <p:sldLayoutId id="2147483662" r:id="rId30"/>
    <p:sldLayoutId id="2147483683" r:id="rId31"/>
    <p:sldLayoutId id="2147483684" r:id="rId32"/>
    <p:sldLayoutId id="2147483664" r:id="rId33"/>
    <p:sldLayoutId id="2147483711" r:id="rId34"/>
    <p:sldLayoutId id="2147483712" r:id="rId35"/>
    <p:sldLayoutId id="2147483700" r:id="rId36"/>
    <p:sldLayoutId id="2147483701" r:id="rId37"/>
    <p:sldLayoutId id="2147483657" r:id="rId38"/>
    <p:sldLayoutId id="2147483674" r:id="rId39"/>
    <p:sldLayoutId id="2147483675" r:id="rId40"/>
    <p:sldLayoutId id="2147483681" r:id="rId41"/>
    <p:sldLayoutId id="2147483667" r:id="rId42"/>
    <p:sldLayoutId id="2147483680" r:id="rId43"/>
    <p:sldLayoutId id="2147483703" r:id="rId44"/>
    <p:sldLayoutId id="2147483702" r:id="rId45"/>
  </p:sldLayoutIdLst>
  <p:hf hdr="0" ftr="0" dt="0"/>
  <p:txStyles>
    <p:titleStyle>
      <a:lvl1pPr algn="l" defTabSz="781583" rtl="0" eaLnBrk="1" latinLnBrk="0" hangingPunct="1">
        <a:lnSpc>
          <a:spcPct val="80000"/>
        </a:lnSpc>
        <a:spcBef>
          <a:spcPct val="0"/>
        </a:spcBef>
        <a:buNone/>
        <a:defRPr sz="6600" b="1" kern="1200">
          <a:solidFill>
            <a:schemeClr val="accent5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781583" rtl="0" eaLnBrk="1" latinLnBrk="0" hangingPunct="1">
        <a:lnSpc>
          <a:spcPct val="110000"/>
        </a:lnSpc>
        <a:spcBef>
          <a:spcPct val="20000"/>
        </a:spcBef>
        <a:buClr>
          <a:schemeClr val="accent2"/>
        </a:buClr>
        <a:buFontTx/>
        <a:buNone/>
        <a:defRPr sz="3200" kern="1200">
          <a:solidFill>
            <a:schemeClr val="accent5"/>
          </a:solidFill>
          <a:latin typeface="+mn-lt"/>
          <a:ea typeface="+mn-ea"/>
          <a:cs typeface="+mn-cs"/>
        </a:defRPr>
      </a:lvl1pPr>
      <a:lvl2pPr marL="1270073" indent="-488490" algn="l" defTabSz="781583" rtl="0" eaLnBrk="1" latinLnBrk="0" hangingPunct="1">
        <a:lnSpc>
          <a:spcPct val="110000"/>
        </a:lnSpc>
        <a:spcBef>
          <a:spcPct val="20000"/>
        </a:spcBef>
        <a:buClr>
          <a:schemeClr val="accent2"/>
        </a:buClr>
        <a:buSzPct val="100000"/>
        <a:buFont typeface="Arial"/>
        <a:buChar char="•"/>
        <a:defRPr sz="3200" kern="1200">
          <a:solidFill>
            <a:schemeClr val="accent5"/>
          </a:solidFill>
          <a:latin typeface="+mn-lt"/>
          <a:ea typeface="+mn-ea"/>
          <a:cs typeface="+mn-cs"/>
        </a:defRPr>
      </a:lvl2pPr>
      <a:lvl3pPr marL="2020367" indent="-457200" algn="l" defTabSz="781583" rtl="0" eaLnBrk="1" latinLnBrk="0" hangingPunct="1">
        <a:lnSpc>
          <a:spcPct val="110000"/>
        </a:lnSpc>
        <a:spcBef>
          <a:spcPct val="20000"/>
        </a:spcBef>
        <a:buClr>
          <a:schemeClr val="accent2"/>
        </a:buClr>
        <a:buSzPct val="75000"/>
        <a:buFont typeface="Wingdings" pitchFamily="2" charset="2"/>
        <a:buChar char="§"/>
        <a:defRPr sz="3200" kern="1200" baseline="0">
          <a:solidFill>
            <a:schemeClr val="accent5"/>
          </a:solidFill>
          <a:latin typeface="+mn-lt"/>
          <a:ea typeface="+mn-ea"/>
          <a:cs typeface="+mn-cs"/>
        </a:defRPr>
      </a:lvl3pPr>
      <a:lvl4pPr marL="2735542" indent="-390792" algn="l" defTabSz="781583" rtl="0" eaLnBrk="1" latinLnBrk="0" hangingPunct="1">
        <a:lnSpc>
          <a:spcPct val="120000"/>
        </a:lnSpc>
        <a:spcBef>
          <a:spcPct val="20000"/>
        </a:spcBef>
        <a:buClr>
          <a:schemeClr val="accent2"/>
        </a:buClr>
        <a:buSzPct val="100000"/>
        <a:buFont typeface="Courier New" panose="02070309020205020404" pitchFamily="49" charset="0"/>
        <a:buChar char="o"/>
        <a:defRPr sz="2100" kern="1200">
          <a:solidFill>
            <a:schemeClr val="accent4"/>
          </a:solidFill>
          <a:latin typeface="+mn-lt"/>
          <a:ea typeface="+mn-ea"/>
          <a:cs typeface="+mn-cs"/>
        </a:defRPr>
      </a:lvl4pPr>
      <a:lvl5pPr marL="3517125" indent="-390792" algn="l" defTabSz="781583" rtl="0" eaLnBrk="1" latinLnBrk="0" hangingPunct="1">
        <a:spcBef>
          <a:spcPct val="20000"/>
        </a:spcBef>
        <a:buFont typeface="Arial"/>
        <a:buChar char="»"/>
        <a:defRPr sz="3400" kern="1200">
          <a:solidFill>
            <a:schemeClr val="accent5"/>
          </a:solidFill>
          <a:latin typeface="+mn-lt"/>
          <a:ea typeface="+mn-ea"/>
          <a:cs typeface="+mn-cs"/>
        </a:defRPr>
      </a:lvl5pPr>
      <a:lvl6pPr marL="4298709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80292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61876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643459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81583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563167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344750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4pPr>
      <a:lvl5pPr marL="3126334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5pPr>
      <a:lvl6pPr marL="3907917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6pPr>
      <a:lvl7pPr marL="4689500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7pPr>
      <a:lvl8pPr marL="5471084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8pPr>
      <a:lvl9pPr marL="6252667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nixwiz.net/techtips/sql-injection.html#pass" TargetMode="External"/><Relationship Id="rId2" Type="http://schemas.openxmlformats.org/officeDocument/2006/relationships/hyperlink" Target="https://github.com/payloadbox/sql-injection-payload-list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www.imperva.com/learn/application-security/sql-injection-sqli/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Crime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crimes are, as the name implies, crimes committed using computers, phones or the internet.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Some types of cyber crime include: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Illegal interception of data.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System interferences.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Copyrights infringements.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Sale of illegal items.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62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Structured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Resources: </a:t>
            </a:r>
            <a:r>
              <a:rPr lang="en-US" dirty="0"/>
              <a:t>Well trained individual or group.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Organization: </a:t>
            </a:r>
            <a:r>
              <a:rPr lang="en-US" dirty="0"/>
              <a:t>Well planned.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Funding: </a:t>
            </a:r>
            <a:r>
              <a:rPr lang="en-US" dirty="0"/>
              <a:t>Available.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Attack: </a:t>
            </a:r>
            <a:r>
              <a:rPr lang="en-US" dirty="0"/>
              <a:t>Against particular individual or organizations.</a:t>
            </a:r>
          </a:p>
          <a:p>
            <a:pPr>
              <a:lnSpc>
                <a:spcPct val="90000"/>
              </a:lnSpc>
            </a:pPr>
            <a:r>
              <a:rPr lang="en-US" dirty="0"/>
              <a:t>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Exploitation based on information Gathering.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93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Highly Structured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Extensive organization, resources and planning over time.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Attack: Long term attack on particular machine or data.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Exploitation with multiple methods: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Technical, social and insider help.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151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Security Threat Index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threats are evaluated daily by the CTU (counter threat unit) and associated with an threat index level.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threat index levels are: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1: Guarded.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2: Elevated.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3: High.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4:Critical.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56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Advanced Persistent Threat (APT):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network attack in which an unauthorized person gains access to network and stays there undetected for a long period of time.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Backdoor: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Method of bypassing normal authentication and gaining access in OS or application.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165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Buffer Overflow: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 exploit that takes advantage of the program that is waiting for a user’s input.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Man-in-the-middle Attack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attack intercepts and relays messages between two parties who are communicating directly with each other.</a:t>
            </a:r>
          </a:p>
          <a:p>
            <a:pPr lvl="1" indent="0">
              <a:lnSpc>
                <a:spcPct val="90000"/>
              </a:lnSpc>
              <a:buNone/>
            </a:pPr>
            <a:r>
              <a:rPr lang="en-US" dirty="0"/>
              <a:t>https://linuxhint.com/arp_spoofing_using_man_in_the_middle_attack/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333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Cross-Site Scripting (XSS):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code injection attack that allows an attacker to execute malicious JavaScript in another user’s browser.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Denial of Service Attack: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Any attack where the attackers attempt to prevent the authorized users from accessing the service.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758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SQL injection: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very common exploited web application vulnerability that allows malicious hacker to steal and alter data in website’s database.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Zero-day exploit: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vulnerability in a system or device that has been disclosed but is not yet patched.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627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3792B-B9D2-465B-B726-5F38EF158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Cross-site Scripting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753021-67F2-40F0-971E-9E6B5FCBF1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06159-BE23-4E6E-B6A2-99F775507AD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487F9-6626-49B8-8D6F-2E329AE58C3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5D84D7-9A87-46E2-963A-E01AAF00F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40" y="2214562"/>
            <a:ext cx="1175385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46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9A657-0CB1-4DFA-B30A-79AD44A0D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996" y="184705"/>
            <a:ext cx="9475914" cy="840301"/>
          </a:xfrm>
        </p:spPr>
        <p:txBody>
          <a:bodyPr/>
          <a:lstStyle/>
          <a:p>
            <a:r>
              <a:rPr lang="en-US" dirty="0"/>
              <a:t>XSS: Subverting the SOP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1C22F-5E4F-43D0-88DB-92A72BF13A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206230"/>
            <a:ext cx="12261092" cy="6329104"/>
          </a:xfrm>
        </p:spPr>
        <p:txBody>
          <a:bodyPr/>
          <a:lstStyle/>
          <a:p>
            <a:r>
              <a:rPr lang="en-US" dirty="0"/>
              <a:t>Site attacker.com provides a malicious script</a:t>
            </a:r>
          </a:p>
          <a:p>
            <a:r>
              <a:rPr lang="en-US" dirty="0"/>
              <a:t>Tricks the user’s browser into believing that the scripts origin is bank.com</a:t>
            </a:r>
          </a:p>
          <a:p>
            <a:r>
              <a:rPr lang="en-US" dirty="0"/>
              <a:t>Runs with bank.com access privileges</a:t>
            </a:r>
          </a:p>
          <a:p>
            <a:r>
              <a:rPr lang="en-US" dirty="0"/>
              <a:t>One general approach:</a:t>
            </a:r>
          </a:p>
          <a:p>
            <a:r>
              <a:rPr lang="en-US" dirty="0"/>
              <a:t>Trick the server of interest(bank.com) to actually send the attackers script to the user’s browser</a:t>
            </a:r>
          </a:p>
          <a:p>
            <a:r>
              <a:rPr lang="en-US" dirty="0"/>
              <a:t>The browser will vies the script as coming from the same origin …because it does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A3D219-8CAA-46BA-AE75-C46493E1B00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436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FE23A-6947-4CF1-93B3-0EA898989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XSS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5A9AB-FB5F-41D2-BCE4-AC4FD554BB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1 </a:t>
            </a:r>
            <a:r>
              <a:rPr lang="en-US" b="1" dirty="0"/>
              <a:t>Stored(or Persistent) XSS attack</a:t>
            </a:r>
          </a:p>
          <a:p>
            <a:pPr marL="457200" indent="-457200">
              <a:buFontTx/>
              <a:buChar char="-"/>
            </a:pPr>
            <a:r>
              <a:rPr lang="en-US" dirty="0"/>
              <a:t>Attacker leaves their script on the bank.com server</a:t>
            </a:r>
          </a:p>
          <a:p>
            <a:pPr marL="457200" indent="-457200">
              <a:buFontTx/>
              <a:buChar char="-"/>
            </a:pPr>
            <a:r>
              <a:rPr lang="en-US" dirty="0"/>
              <a:t> The server later unwittingly sends it to your browser </a:t>
            </a:r>
          </a:p>
          <a:p>
            <a:pPr marL="457200" indent="-457200">
              <a:buFontTx/>
              <a:buChar char="-"/>
            </a:pPr>
            <a:r>
              <a:rPr lang="en-US" dirty="0"/>
              <a:t>- browser, none the wiser executes it within the same origin as the bank.com server</a:t>
            </a:r>
          </a:p>
          <a:p>
            <a:pPr marL="514350" indent="-514350">
              <a:buAutoNum type="arabicPeriod" startAt="2"/>
            </a:pPr>
            <a:r>
              <a:rPr lang="en-US" b="1" dirty="0"/>
              <a:t>Reflected XSS attack</a:t>
            </a:r>
          </a:p>
          <a:p>
            <a:r>
              <a:rPr lang="en-US" dirty="0"/>
              <a:t>Attacker gets you to send the </a:t>
            </a:r>
            <a:r>
              <a:rPr lang="en-US" b="1" dirty="0"/>
              <a:t>bank.com </a:t>
            </a:r>
            <a:r>
              <a:rPr lang="en-US" dirty="0"/>
              <a:t>server a URL that includes some </a:t>
            </a:r>
            <a:r>
              <a:rPr lang="en-US" dirty="0" err="1"/>
              <a:t>javascript</a:t>
            </a:r>
            <a:r>
              <a:rPr lang="en-US" dirty="0"/>
              <a:t> code</a:t>
            </a:r>
          </a:p>
          <a:p>
            <a:r>
              <a:rPr lang="en-US" b="1" dirty="0"/>
              <a:t>Bank.com </a:t>
            </a:r>
            <a:r>
              <a:rPr lang="en-US" dirty="0"/>
              <a:t>echoes the script back to you in its response </a:t>
            </a:r>
          </a:p>
          <a:p>
            <a:r>
              <a:rPr lang="en-US" b="1" dirty="0"/>
              <a:t>Your browser none the wiser, executes the script in the response within the same origin as bank.com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FA3F5-D397-41BE-8F75-F35EF487C98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A85581-AADA-4F42-B880-CDD3922825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3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Security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security is the body of technologies, processes and practices involved in protecting individuals and organizations from cyber crime.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It is designed to protect integrity of networks, computers, programs and data from attack, damage or unauthorized access.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3C4804-0057-457F-823E-54F2706B469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349460" y="768365"/>
            <a:ext cx="2661920" cy="6766969"/>
          </a:xfrm>
        </p:spPr>
        <p:txBody>
          <a:bodyPr/>
          <a:lstStyle/>
          <a:p>
            <a:r>
              <a:rPr lang="en-US" sz="2400" dirty="0"/>
              <a:t>Kill Chain, Zero-day attack, ransomware, alert fatigue and Man-in the middle attack are just a few examples of common cyber attacks.</a:t>
            </a:r>
          </a:p>
        </p:txBody>
      </p:sp>
    </p:spTree>
    <p:extLst>
      <p:ext uri="{BB962C8B-B14F-4D97-AF65-F5344CB8AC3E}">
        <p14:creationId xmlns:p14="http://schemas.microsoft.com/office/powerpoint/2010/main" val="2740622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141C9-651A-4405-859D-4F1B6396A4A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408562"/>
            <a:ext cx="11615780" cy="712677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5AC71-48E7-4507-A9A2-C6566A0F853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882DC7-5D92-46C1-8578-6FFE147BA9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1C1879-DBDF-464F-94C7-5C88E802E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82" y="257488"/>
            <a:ext cx="15198498" cy="792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39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9BCEB-8E31-4601-83EC-18D9A95723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311285"/>
            <a:ext cx="11615780" cy="722404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54863-6AEB-4C65-9C30-E4BDC0B0FB76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00B69E-24C0-4534-B505-B99CC2116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480" y="159710"/>
            <a:ext cx="12715263" cy="818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32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6ABF3-3B93-4117-9308-CD2ADD744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3D887A-60EF-42A2-9744-C2DB9FD440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167F87-2D56-462E-8DC2-7AFB839B3A2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69566A-C505-48B6-8B5A-6151CC997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48" y="768365"/>
            <a:ext cx="14048084" cy="760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84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B415F-A3DC-4CE2-AE9B-60DB643A87E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32F328F-9513-416A-B825-F8F659EFD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3011150" cy="819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891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53889-D4E0-4A1A-8AFF-4F5C7EADD752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BF91B0-542C-4EEE-B569-7DAC7C6C6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93430" cy="817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4733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7339F0-29A1-4A5B-9931-894DF7ACD39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5B1ED0-E9AC-4E5D-9BE0-CFFD42A0B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48" y="159711"/>
            <a:ext cx="12864992" cy="814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597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2107D-182F-47F6-B0D1-37A8B1B2AFA3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F3EE66-5E70-4177-A99C-18F28D012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93431" cy="849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477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F247B-45A3-44F0-AE29-C30458B938A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615980-3D53-4AD6-BC80-0B2A138A5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151795" cy="830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609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1BBDD-8283-4318-A887-5E16A803838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C0A99F-1446-45D6-89DB-61432A271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73973" cy="826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942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7A33EB-46EC-4970-BBFD-1EDC915C166B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357162-AC23-4BAC-94F0-9C69572B7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643"/>
            <a:ext cx="13035064" cy="809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1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Security Principles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There are five key principles in cyber security: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Confidentiality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Integrity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Availability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Accountability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Auditability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1242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8E1EF-186E-45F3-990F-42D9F44E7116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CE5E76-61CB-4E41-941C-6021F7011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3421"/>
            <a:ext cx="13054518" cy="840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7696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FEBFA-A3F5-4437-83D6-CF777EADA60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0D46F5-AC78-407E-9F46-5D5DA348A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73974" cy="830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4406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B19E5-E4E2-4D63-A657-0178C416B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Sql</a:t>
            </a:r>
            <a:r>
              <a:rPr lang="en-US" dirty="0"/>
              <a:t> injection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66798-83F4-4745-9DC5-C766D646EB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>
                <a:hlinkClick r:id="rId2"/>
              </a:rPr>
              <a:t>https://github.com/payloadbox/sql-injection-payload-list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hlinkClick r:id="rId3"/>
              </a:rPr>
              <a:t>http://www.unixwiz.net/techtips/sql-injection.html#pass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hlinkClick r:id="rId4"/>
              </a:rPr>
              <a:t>https://www.imperva.com/learn/application-security/sql-injection-sqli/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/>
              <a:t>https://portswigger.net/web-security/sql-injection</a:t>
            </a:r>
          </a:p>
          <a:p>
            <a:pPr marL="514350" indent="-514350"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EAC15-0492-4043-BFE0-7C8D00E0CEE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BE7B8-CD26-477E-A53B-6A1E00681E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424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Impacts of Cyber Attacks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 successful cyber attack can cause major damage to organizations or systems, as well as to business reputation and consumer trust.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Some potential results include: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Financial loss.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Reputational damage.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Legal consequences.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6299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Virus: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Malicious software program, when it is executed, it replicates itself by modifying other computer programs and inserting its own code.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Network Worm: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Standalone malware which replicates itself in order to spread to other computers.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1613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Trojan Horse: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program that claims to free your computer from viruses but instead introduces viruses onto your system.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Botnet: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to perform distributed denial-of-service attack (DDoS attack), steal data, send spam, and allow the attacker access to the device and its connection.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0455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Keylogger: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type of surveillance technology used to monitor and record each keystroke typed on specific computer’s keyboard.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Rootkit: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Collection of tools or programs that enable administrator-level access to computer or computer network.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2367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Spyware: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Software that is hidden from the user in order to gather information about internet interaction, keystrokes, passwords, and other valuable data.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Adware: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Designed to display advertisements on your computer and redirect your search requests to advertising websites to collect marketing data about you.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6393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Ransomware: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Malware that prevents or limits users from accessing their system, either by locking the system’s screen or by locking the user’s files unless a ransom is paid.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0932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What is a Vulnerability?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A cyber-security term that refers to a flaw in a system that can leave it open to attack.</a:t>
            </a:r>
          </a:p>
          <a:p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Vulnerability is the composition of three elements: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dirty="0"/>
              <a:t>A flaw in system.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dirty="0"/>
              <a:t>Access of attacker to that flaw.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dirty="0"/>
              <a:t>Capability of attacker to exploit the flaw.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119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1218011" cy="1335973"/>
          </a:xfrm>
        </p:spPr>
        <p:txBody>
          <a:bodyPr/>
          <a:lstStyle/>
          <a:p>
            <a:r>
              <a:rPr lang="en-US" dirty="0"/>
              <a:t>Cyber Security Principle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104338"/>
            <a:ext cx="11615780" cy="5430996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Confidentiality: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set of rules that limits access or place restrictions on certain type of information.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Integrity: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Assurance that the information is trustworthy and accurate.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Availability: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guarantee of reliable access to the information by authorized people.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048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Classification of Vulnerabilities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Vulnerabilities are classified according to the asset: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Hardware.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Software.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Network.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Personal.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Physical site.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Organizational.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278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Causes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Some of the vulnerability in the system occur due to: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Missing patches.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Cleartext credentials.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Using unencrypted channels.</a:t>
            </a:r>
          </a:p>
          <a:p>
            <a:pPr lvl="1" indent="0"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265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1218011" cy="1335973"/>
          </a:xfrm>
        </p:spPr>
        <p:txBody>
          <a:bodyPr/>
          <a:lstStyle/>
          <a:p>
            <a:r>
              <a:rPr lang="en-US" dirty="0"/>
              <a:t>Cyber Security Principle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104338"/>
            <a:ext cx="11615780" cy="5430996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Accountability: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Is an assurance that an individual or an organization will be evaluated on their performance or </a:t>
            </a:r>
            <a:r>
              <a:rPr lang="en-US" dirty="0" err="1"/>
              <a:t>behaviour</a:t>
            </a:r>
            <a:r>
              <a:rPr lang="en-US" dirty="0"/>
              <a:t> related to something for which they are responsible.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b="1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Auditability: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security audit is a systematic evaluation of the security of a company’s information system by measuring how well it conforms to a set of established criteria.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081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Cyber Threat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Cyber threat is any malicious act that attempts to gain access to a computer network without authorization or permission from the owners.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It refers to the wide range of malicious activities that can damage or disrupt a computer system, a network or the information it contain.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Most common cyber threats: Social Engineered Trojans, Unpatched Software, Phishing, Network worms, etc.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021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Sources of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threats can come from a wide variety of sources, some notable examples include: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National governments.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Terrorists.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Industrial secret agents.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Rogue employees.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Hackers.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Business competitors.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Organization insiders.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168F7F-124F-48C0-A234-D1B4FFB4FD9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349460" y="768365"/>
            <a:ext cx="2661920" cy="6766969"/>
          </a:xfrm>
        </p:spPr>
        <p:txBody>
          <a:bodyPr/>
          <a:lstStyle/>
          <a:p>
            <a:r>
              <a:rPr lang="en-US" sz="2400" dirty="0"/>
              <a:t>Anyone with a motive and the needed technology can create cyber threats.</a:t>
            </a:r>
          </a:p>
        </p:txBody>
      </p:sp>
    </p:spTree>
    <p:extLst>
      <p:ext uri="{BB962C8B-B14F-4D97-AF65-F5344CB8AC3E}">
        <p14:creationId xmlns:p14="http://schemas.microsoft.com/office/powerpoint/2010/main" val="2703207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Cyber Threat Classifications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Threats can be classified by multiple criteria: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Attacker's Resources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Attacker's Organization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Attacker's Funding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On basis of these criteria, threats are of 3 types: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Unstructured Threats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Structured Threats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Highly Structured threats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28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Unstructured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Resources: </a:t>
            </a:r>
            <a:r>
              <a:rPr lang="en-US" dirty="0"/>
              <a:t>Individual or small group.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Organization: </a:t>
            </a:r>
            <a:r>
              <a:rPr lang="en-US" dirty="0"/>
              <a:t>Little or no organization.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Funding: </a:t>
            </a:r>
            <a:r>
              <a:rPr lang="en-US" dirty="0"/>
              <a:t>Negligible.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Attack: </a:t>
            </a:r>
            <a:r>
              <a:rPr lang="en-US" dirty="0"/>
              <a:t>Easy to detect and make use of freely available cyberattack tool.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Exploitation based on documented vulnerabilities.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446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hawk-">
      <a:dk1>
        <a:srgbClr val="FFFFF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990033"/>
      </a:accent2>
      <a:accent3>
        <a:srgbClr val="FF9933"/>
      </a:accent3>
      <a:accent4>
        <a:srgbClr val="990033"/>
      </a:accent4>
      <a:accent5>
        <a:srgbClr val="333333"/>
      </a:accent5>
      <a:accent6>
        <a:srgbClr val="B4B2B5"/>
      </a:accent6>
      <a:hlink>
        <a:srgbClr val="FF9933"/>
      </a:hlink>
      <a:folHlink>
        <a:srgbClr val="660033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3411</TotalTime>
  <Words>1440</Words>
  <Application>Microsoft Office PowerPoint</Application>
  <PresentationFormat>Custom</PresentationFormat>
  <Paragraphs>269</Paragraphs>
  <Slides>41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Courier New</vt:lpstr>
      <vt:lpstr>Verdana</vt:lpstr>
      <vt:lpstr>Wingdings</vt:lpstr>
      <vt:lpstr>Office Theme</vt:lpstr>
      <vt:lpstr>Cyber Crime</vt:lpstr>
      <vt:lpstr>Cyber Security</vt:lpstr>
      <vt:lpstr>Cyber Security Principles</vt:lpstr>
      <vt:lpstr>Cyber Security Principle Definitions</vt:lpstr>
      <vt:lpstr>Cyber Security Principle Definitions</vt:lpstr>
      <vt:lpstr>Cyber Threat</vt:lpstr>
      <vt:lpstr>Sources of Cyber Threats</vt:lpstr>
      <vt:lpstr>Cyber Threat Classifications</vt:lpstr>
      <vt:lpstr>Unstructured Cyber Threats</vt:lpstr>
      <vt:lpstr>Structured Cyber Threats</vt:lpstr>
      <vt:lpstr>Highly Structured Cyber Threats</vt:lpstr>
      <vt:lpstr>Cyber Security Threat Index Level</vt:lpstr>
      <vt:lpstr>Types of Cyber Attacks</vt:lpstr>
      <vt:lpstr>Types of Cyber Attacks Continued</vt:lpstr>
      <vt:lpstr>Types of Cyber Attacks Continued</vt:lpstr>
      <vt:lpstr>Types of Cyber Attacks Continued</vt:lpstr>
      <vt:lpstr>Cross-site Scripting</vt:lpstr>
      <vt:lpstr>XSS: Subverting the SOP</vt:lpstr>
      <vt:lpstr>Two types of XSS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Sql injection</vt:lpstr>
      <vt:lpstr>Impacts of Cyber Attacks</vt:lpstr>
      <vt:lpstr>Types of Malicious Code</vt:lpstr>
      <vt:lpstr>Types of Malicious Code Continued</vt:lpstr>
      <vt:lpstr>Types of Malicious Code Continued</vt:lpstr>
      <vt:lpstr>Types of Malicious Code Continued</vt:lpstr>
      <vt:lpstr>Types of Malicious Code Continued</vt:lpstr>
      <vt:lpstr>What is a Vulnerability?</vt:lpstr>
      <vt:lpstr>Classification of Vulnerabilities</vt:lpstr>
      <vt:lpstr>Causes</vt:lpstr>
    </vt:vector>
  </TitlesOfParts>
  <Company>Salt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Daniela Chavez Ackermann</dc:creator>
  <cp:lastModifiedBy>surya basnet</cp:lastModifiedBy>
  <cp:revision>249</cp:revision>
  <dcterms:created xsi:type="dcterms:W3CDTF">2016-12-21T16:02:28Z</dcterms:created>
  <dcterms:modified xsi:type="dcterms:W3CDTF">2022-01-03T02:39:51Z</dcterms:modified>
</cp:coreProperties>
</file>

<file path=docProps/thumbnail.jpeg>
</file>